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13"/>
  </p:notesMasterIdLst>
  <p:handoutMasterIdLst>
    <p:handoutMasterId r:id="rId14"/>
  </p:handoutMasterIdLst>
  <p:sldIdLst>
    <p:sldId id="256" r:id="rId2"/>
    <p:sldId id="285" r:id="rId3"/>
    <p:sldId id="305" r:id="rId4"/>
    <p:sldId id="309" r:id="rId5"/>
    <p:sldId id="319" r:id="rId6"/>
    <p:sldId id="315" r:id="rId7"/>
    <p:sldId id="320" r:id="rId8"/>
    <p:sldId id="287" r:id="rId9"/>
    <p:sldId id="313" r:id="rId10"/>
    <p:sldId id="318" r:id="rId11"/>
    <p:sldId id="284" r:id="rId12"/>
  </p:sldIdLst>
  <p:sldSz cx="9144000" cy="6858000" type="screen4x3"/>
  <p:notesSz cx="6854825" cy="92376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67" autoAdjust="0"/>
    <p:restoredTop sz="90189" autoAdjust="0"/>
  </p:normalViewPr>
  <p:slideViewPr>
    <p:cSldViewPr>
      <p:cViewPr>
        <p:scale>
          <a:sx n="65" d="100"/>
          <a:sy n="65" d="100"/>
        </p:scale>
        <p:origin x="-1278" y="-8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2328" y="-84"/>
      </p:cViewPr>
      <p:guideLst>
        <p:guide orient="horz" pos="2909"/>
        <p:guide pos="2159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025" y="0"/>
            <a:ext cx="2970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4113"/>
            <a:ext cx="29702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025" y="8774113"/>
            <a:ext cx="29702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A607953-2755-4B9A-AA5C-40358869E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0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17600" y="692150"/>
            <a:ext cx="4619625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87850"/>
            <a:ext cx="5483225" cy="415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4113"/>
            <a:ext cx="29702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774113"/>
            <a:ext cx="29702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3890D7A-ACE1-439B-A5E6-E3C0311EBF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DA7DD4-87FD-4DAE-AF4C-F1C347147620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C111E9-629A-4CB6-9DB4-18E96F9F51C1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C27C7A-9B3E-4BFF-BE3F-D9AD7E47E607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D7881E-244D-44DA-9661-2F217A27A875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998F35-C555-4F21-A53E-312D11A85EFC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4FA3A5-213D-444C-AD7A-DF5D7CA02601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C30AF7-2D05-4C72-B570-49AB6CEF04AB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F71B01-9C70-4004-A635-EBB172F4D521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3EBEB0-46A8-4A91-B667-DBD6D37DDF12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B6A0EE-8DB3-4A3C-9EB0-53125475A582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94BAD6-4326-40D9-9791-E9AF407CFD2E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4E31C-29DB-4FE9-9BC8-B7F0780A5F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0C89D-ADD2-42D8-92E4-B3FE747FAF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85D0A-3A2A-4236-8A48-B568017126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52600"/>
            <a:ext cx="38100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8100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87B76-DC37-43ED-A964-C3C2C92F6C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41A9D-1594-418B-8C8A-6367FF7236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C3C30-E9EB-434B-A24F-6C8F32FB9B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A6022-ED7A-49A4-B8E8-037C11A4B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C2376-5152-4AB3-B9E5-F4D15A09CA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E019C-1FE5-4272-9644-6B9C4619D4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9FFF3-220F-4078-B226-24E47A39FD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8BC23-C8AC-4C83-A04B-8ACD577193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752600"/>
            <a:ext cx="38100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8100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58E54-A789-4035-9E1D-756F547F07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52600"/>
            <a:ext cx="77724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0" y="64770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477000"/>
            <a:ext cx="3733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1000" y="64770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F81FF2D-EF90-4488-9463-17A7C30EB1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E51837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E51837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E51837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E51837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E51837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51837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E51837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E51837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E51837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E51837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43000"/>
            <a:ext cx="7772400" cy="1354138"/>
          </a:xfrm>
        </p:spPr>
        <p:txBody>
          <a:bodyPr/>
          <a:lstStyle/>
          <a:p>
            <a:pPr algn="ctr" eaLnBrk="1" hangingPunct="1"/>
            <a:r>
              <a:rPr lang="en-US" b="1" smtClean="0"/>
              <a:t>Mobile Technology</a:t>
            </a:r>
            <a:r>
              <a:rPr lang="en-US" smtClean="0"/>
              <a:t> </a:t>
            </a:r>
            <a:br>
              <a:rPr lang="en-US" smtClean="0"/>
            </a:br>
            <a:r>
              <a:rPr lang="en-US" sz="3600" i="1" smtClean="0"/>
              <a:t>Today and Tomorrow</a:t>
            </a:r>
            <a:endParaRPr lang="en-US" sz="3600" i="1" smtClean="0"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406525"/>
          </a:xfrm>
        </p:spPr>
        <p:txBody>
          <a:bodyPr/>
          <a:lstStyle/>
          <a:p>
            <a:pPr eaLnBrk="1" hangingPunct="1"/>
            <a:r>
              <a:rPr lang="en-US" smtClean="0"/>
              <a:t>Vic A. Berger</a:t>
            </a:r>
          </a:p>
          <a:p>
            <a:pPr eaLnBrk="1" hangingPunct="1"/>
            <a:r>
              <a:rPr lang="en-US" sz="2400" smtClean="0"/>
              <a:t>Technologist</a:t>
            </a:r>
          </a:p>
          <a:p>
            <a:pPr eaLnBrk="1" hangingPunct="1"/>
            <a:r>
              <a:rPr lang="en-US" sz="2400" smtClean="0"/>
              <a:t>Manager, Sales – Business Development</a:t>
            </a:r>
          </a:p>
          <a:p>
            <a:pPr eaLnBrk="1" hangingPunct="1"/>
            <a:r>
              <a:rPr lang="en-US" sz="2400" smtClean="0"/>
              <a:t>CDW Government,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Agenda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77724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Mobility vs. Remote Operations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 Ultimate Road Warrior – Field Operations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 Ultimate Desktop – Telework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Emergency Alerts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Best Practices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Questions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Mobility vs. Remote Operations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752600"/>
            <a:ext cx="7848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Mobility:  The ability to work from any location, at any time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Remote Operations:  The ability to continue business operations from a secondary location in the event of a major disruption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Technology is the foundation of both mobility and remote operations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The Ultimate Road Warrior – Field Operations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3962400"/>
          </a:xfrm>
        </p:spPr>
        <p:txBody>
          <a:bodyPr/>
          <a:lstStyle/>
          <a:p>
            <a:pPr eaLnBrk="1" hangingPunct="1"/>
            <a:r>
              <a:rPr lang="en-US" sz="2800" smtClean="0"/>
              <a:t>Field Worker</a:t>
            </a:r>
          </a:p>
          <a:p>
            <a:pPr lvl="1" eaLnBrk="1" hangingPunct="1"/>
            <a:r>
              <a:rPr lang="en-US" sz="2400" smtClean="0"/>
              <a:t>Tablets and handhelds</a:t>
            </a:r>
          </a:p>
          <a:p>
            <a:pPr lvl="1" eaLnBrk="1" hangingPunct="1"/>
            <a:r>
              <a:rPr lang="en-US" sz="2400" smtClean="0"/>
              <a:t>Rugged hardware</a:t>
            </a:r>
          </a:p>
          <a:p>
            <a:pPr lvl="1" eaLnBrk="1" hangingPunct="1"/>
            <a:r>
              <a:rPr lang="en-US" sz="2400" smtClean="0"/>
              <a:t>WiMax and WiFi</a:t>
            </a:r>
          </a:p>
          <a:p>
            <a:pPr eaLnBrk="1" hangingPunct="1"/>
            <a:r>
              <a:rPr lang="en-US" sz="2800" smtClean="0"/>
              <a:t>Business Traveler</a:t>
            </a:r>
          </a:p>
          <a:p>
            <a:pPr lvl="1" eaLnBrk="1" hangingPunct="1"/>
            <a:r>
              <a:rPr lang="en-US" sz="2400" smtClean="0"/>
              <a:t>Laptops and handhelds</a:t>
            </a:r>
          </a:p>
          <a:p>
            <a:pPr lvl="1" eaLnBrk="1" hangingPunct="1"/>
            <a:r>
              <a:rPr lang="en-US" sz="2400" smtClean="0"/>
              <a:t>SSL VPN</a:t>
            </a:r>
            <a:endParaRPr lang="en-US" smtClean="0"/>
          </a:p>
          <a:p>
            <a:pPr eaLnBrk="1" hangingPunct="1"/>
            <a:r>
              <a:rPr lang="en-US" sz="2800" smtClean="0"/>
              <a:t>Continuity of Operations</a:t>
            </a:r>
          </a:p>
        </p:txBody>
      </p:sp>
      <p:pic>
        <p:nvPicPr>
          <p:cNvPr id="5124" name="Picture 7" descr="Rugged noteboo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3200400"/>
            <a:ext cx="2692400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6" descr="Tablet PC"/>
          <p:cNvPicPr>
            <a:picLocks noChangeAspect="1" noChangeArrowheads="1"/>
          </p:cNvPicPr>
          <p:nvPr/>
        </p:nvPicPr>
        <p:blipFill>
          <a:blip r:embed="rId4"/>
          <a:srcRect l="9000" r="9000"/>
          <a:stretch>
            <a:fillRect/>
          </a:stretch>
        </p:blipFill>
        <p:spPr bwMode="auto">
          <a:xfrm>
            <a:off x="4914900" y="1905000"/>
            <a:ext cx="15621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The Ultimate Road Warrior – </a:t>
            </a:r>
            <a:br>
              <a:rPr lang="en-US" sz="3600" b="1" smtClean="0"/>
            </a:br>
            <a:r>
              <a:rPr lang="en-US" sz="3600" b="1" smtClean="0"/>
              <a:t>Future Tech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6019800" cy="3962400"/>
          </a:xfrm>
        </p:spPr>
        <p:txBody>
          <a:bodyPr/>
          <a:lstStyle/>
          <a:p>
            <a:pPr eaLnBrk="1" hangingPunct="1"/>
            <a:r>
              <a:rPr lang="en-US" sz="2400" smtClean="0"/>
              <a:t>Wireless USB</a:t>
            </a:r>
          </a:p>
          <a:p>
            <a:pPr eaLnBrk="1" hangingPunct="1"/>
            <a:r>
              <a:rPr lang="en-US" sz="2400" smtClean="0"/>
              <a:t>Wireless power</a:t>
            </a:r>
          </a:p>
          <a:p>
            <a:pPr eaLnBrk="1" hangingPunct="1"/>
            <a:r>
              <a:rPr lang="en-US" sz="2400" smtClean="0"/>
              <a:t>Multi-function integration, smaller package</a:t>
            </a:r>
          </a:p>
          <a:p>
            <a:pPr lvl="1" eaLnBrk="1" hangingPunct="1"/>
            <a:r>
              <a:rPr lang="en-US" sz="2400" smtClean="0"/>
              <a:t>Integrated Functions – GPS, Web, Mutimedia</a:t>
            </a:r>
          </a:p>
          <a:p>
            <a:pPr lvl="1" eaLnBrk="1" hangingPunct="1"/>
            <a:r>
              <a:rPr lang="en-US" sz="2400" smtClean="0"/>
              <a:t>Full function PDA – Treo, Ipaq, Blackberry</a:t>
            </a:r>
          </a:p>
          <a:p>
            <a:pPr lvl="1" eaLnBrk="1" hangingPunct="1"/>
            <a:r>
              <a:rPr lang="en-US" sz="2400" smtClean="0"/>
              <a:t>Hybrids – OQO and Samsung Q1</a:t>
            </a:r>
          </a:p>
          <a:p>
            <a:pPr eaLnBrk="1" hangingPunct="1"/>
            <a:endParaRPr lang="en-US" sz="2400" smtClean="0"/>
          </a:p>
        </p:txBody>
      </p:sp>
      <p:pic>
        <p:nvPicPr>
          <p:cNvPr id="6148" name="Picture 8" descr="Sprint Palm 700 W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810000"/>
            <a:ext cx="127158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0" descr="Q1Utlra_Front"/>
          <p:cNvPicPr>
            <a:picLocks noChangeAspect="1" noChangeArrowheads="1"/>
          </p:cNvPicPr>
          <p:nvPr/>
        </p:nvPicPr>
        <p:blipFill>
          <a:blip r:embed="rId4"/>
          <a:srcRect t="14000" b="14000"/>
          <a:stretch>
            <a:fillRect/>
          </a:stretch>
        </p:blipFill>
        <p:spPr bwMode="auto">
          <a:xfrm>
            <a:off x="5638800" y="1501775"/>
            <a:ext cx="182880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9" descr="T-Mobile BlackBerry 8320 Curve-Titanium"/>
          <p:cNvPicPr>
            <a:picLocks noChangeAspect="1" noChangeArrowheads="1"/>
          </p:cNvPicPr>
          <p:nvPr/>
        </p:nvPicPr>
        <p:blipFill>
          <a:blip r:embed="rId5"/>
          <a:srcRect l="17999" r="17999"/>
          <a:stretch>
            <a:fillRect/>
          </a:stretch>
        </p:blipFill>
        <p:spPr bwMode="auto">
          <a:xfrm>
            <a:off x="7539038" y="2641600"/>
            <a:ext cx="152876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The Ultimate Desktop – Telework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Telework/Remote Office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Laptops and handhelds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SSL VPN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Peer-to-peer collaboration software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Videoconferencing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Workflow Efficiency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Multifunction devices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PDFs, not paper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The Ultimate Desktop – </a:t>
            </a:r>
            <a:br>
              <a:rPr lang="en-US" sz="3600" b="1" smtClean="0"/>
            </a:br>
            <a:r>
              <a:rPr lang="en-US" sz="3600" b="1" smtClean="0"/>
              <a:t>Future Tech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3733800"/>
          </a:xfrm>
        </p:spPr>
        <p:txBody>
          <a:bodyPr/>
          <a:lstStyle/>
          <a:p>
            <a:pPr eaLnBrk="1" hangingPunct="1"/>
            <a:r>
              <a:rPr lang="en-US" sz="2800" smtClean="0"/>
              <a:t>Less wires</a:t>
            </a:r>
          </a:p>
          <a:p>
            <a:pPr eaLnBrk="1" hangingPunct="1"/>
            <a:r>
              <a:rPr lang="en-US" sz="2800" smtClean="0"/>
              <a:t>Unified communications</a:t>
            </a:r>
          </a:p>
          <a:p>
            <a:pPr eaLnBrk="1" hangingPunct="1"/>
            <a:r>
              <a:rPr lang="en-US" sz="2800" smtClean="0"/>
              <a:t>Optical character recognition</a:t>
            </a:r>
          </a:p>
          <a:p>
            <a:pPr eaLnBrk="1" hangingPunct="1"/>
            <a:r>
              <a:rPr lang="en-US" sz="2800" smtClean="0"/>
              <a:t>Multi-function devices converting documents to PDF</a:t>
            </a:r>
          </a:p>
          <a:p>
            <a:pPr eaLnBrk="1" hangingPunct="1"/>
            <a:r>
              <a:rPr lang="en-US" sz="2800" smtClean="0"/>
              <a:t>Personal backup, archival solutions</a:t>
            </a:r>
          </a:p>
          <a:p>
            <a:pPr eaLnBrk="1" hangingPunct="1"/>
            <a:r>
              <a:rPr lang="en-US" sz="2800" smtClean="0"/>
              <a:t>Green technology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Emergency Alerts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038600"/>
          </a:xfrm>
        </p:spPr>
        <p:txBody>
          <a:bodyPr/>
          <a:lstStyle/>
          <a:p>
            <a:pPr eaLnBrk="1" hangingPunct="1"/>
            <a:r>
              <a:rPr lang="en-US" sz="2800" smtClean="0"/>
              <a:t>Media consumption habits are changing:  We watch less TV, are more mobile and are increasingly reliant on cell phones and text messaging</a:t>
            </a:r>
          </a:p>
          <a:p>
            <a:pPr eaLnBrk="1" hangingPunct="1"/>
            <a:r>
              <a:rPr lang="en-US" sz="2800" smtClean="0"/>
              <a:t>Yet local governments primarily rely on radio and TV to communicate emergency information.  Both require citizens to actively “tune in”</a:t>
            </a:r>
          </a:p>
          <a:p>
            <a:pPr lvl="1" eaLnBrk="1" hangingPunct="1">
              <a:buFontTx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Emergency Alerts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3352800"/>
          </a:xfrm>
        </p:spPr>
        <p:txBody>
          <a:bodyPr/>
          <a:lstStyle/>
          <a:p>
            <a:pPr eaLnBrk="1" hangingPunct="1"/>
            <a:r>
              <a:rPr lang="en-US" sz="2800" smtClean="0"/>
              <a:t>28 billion text messages were sent in June 2007, up 130 percent from June 2006</a:t>
            </a:r>
          </a:p>
          <a:p>
            <a:pPr eaLnBrk="1" hangingPunct="1"/>
            <a:r>
              <a:rPr lang="en-US" sz="2800" smtClean="0"/>
              <a:t>Text messaging, radio and TV offer the greatest speed and depth of information, but only text messaging does not require citizens to act</a:t>
            </a:r>
          </a:p>
          <a:p>
            <a:pPr eaLnBrk="1" hangingPunct="1"/>
            <a:r>
              <a:rPr lang="en-US" sz="2800" smtClean="0"/>
              <a:t>A layered Continuity of Operations communication strategy should include the means to “push” targeted emergency information to constituents, regardless of their location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smtClean="0"/>
              <a:t>Best Practices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KISS</a:t>
            </a:r>
          </a:p>
          <a:p>
            <a:pPr eaLnBrk="1" hangingPunct="1"/>
            <a:r>
              <a:rPr lang="en-US" sz="2800" smtClean="0"/>
              <a:t>Mobility = Remote Operations</a:t>
            </a:r>
          </a:p>
          <a:p>
            <a:pPr eaLnBrk="1" hangingPunct="1"/>
            <a:r>
              <a:rPr lang="en-US" sz="2800" smtClean="0"/>
              <a:t>Use Your Refresh Cycle</a:t>
            </a:r>
          </a:p>
          <a:p>
            <a:pPr eaLnBrk="1" hangingPunct="1"/>
            <a:r>
              <a:rPr lang="en-US" sz="2800" smtClean="0"/>
              <a:t>Alternate Connectivity</a:t>
            </a:r>
          </a:p>
          <a:p>
            <a:pPr eaLnBrk="1" hangingPunct="1"/>
            <a:r>
              <a:rPr lang="en-US" sz="2800" smtClean="0"/>
              <a:t>Remote Admin EVERYTHING!</a:t>
            </a:r>
          </a:p>
          <a:p>
            <a:pPr eaLnBrk="1" hangingPunct="1"/>
            <a:r>
              <a:rPr lang="en-US" sz="2800" smtClean="0"/>
              <a:t>BC/DR/COOP as a Benefit, Not a Need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algn="ctr" eaLnBrk="1" hangingPunct="1"/>
            <a:r>
              <a:rPr lang="en-US" b="1" smtClean="0"/>
              <a:t>Questions?</a:t>
            </a: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2057400" y="2819400"/>
            <a:ext cx="52578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Vic Berger</a:t>
            </a:r>
          </a:p>
          <a:p>
            <a:pPr algn="ctr">
              <a:spcBef>
                <a:spcPct val="50000"/>
              </a:spcBef>
            </a:pPr>
            <a:r>
              <a:rPr lang="en-US" sz="2400"/>
              <a:t>CDW Government, Inc.</a:t>
            </a:r>
          </a:p>
          <a:p>
            <a:pPr algn="ctr">
              <a:spcBef>
                <a:spcPct val="50000"/>
              </a:spcBef>
            </a:pPr>
            <a:r>
              <a:rPr lang="en-US" sz="2400"/>
              <a:t>vic.berger@cdwg.com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2160</TotalTime>
  <Words>364</Words>
  <Application>Microsoft PowerPoint</Application>
  <PresentationFormat>On-screen Show (4:3)</PresentationFormat>
  <Paragraphs>80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Arial</vt:lpstr>
      <vt:lpstr>Blank Presentation</vt:lpstr>
      <vt:lpstr>Mobile Technology  Today and Tomorrow</vt:lpstr>
      <vt:lpstr>Agenda</vt:lpstr>
      <vt:lpstr>Mobility vs. Remote Operations</vt:lpstr>
      <vt:lpstr>The Ultimate Road Warrior – Field Operations</vt:lpstr>
      <vt:lpstr>The Ultimate Road Warrior –  Future Tech</vt:lpstr>
      <vt:lpstr>The Ultimate Desktop – Telework</vt:lpstr>
      <vt:lpstr>The Ultimate Desktop –  Future Tech</vt:lpstr>
      <vt:lpstr>Emergency Alerts</vt:lpstr>
      <vt:lpstr>Emergency Alerts</vt:lpstr>
      <vt:lpstr>Best Practices</vt:lpstr>
      <vt:lpstr>Questions?</vt:lpstr>
    </vt:vector>
  </TitlesOfParts>
  <Company> GTSI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Senior Technologist</dc:title>
  <dc:creator>Vic Berger</dc:creator>
  <cp:lastModifiedBy>devans</cp:lastModifiedBy>
  <cp:revision>111</cp:revision>
  <dcterms:created xsi:type="dcterms:W3CDTF">2003-04-17T19:45:57Z</dcterms:created>
  <dcterms:modified xsi:type="dcterms:W3CDTF">2008-02-12T16:39:14Z</dcterms:modified>
</cp:coreProperties>
</file>